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260" r:id="rId5"/>
    <p:sldId id="296" r:id="rId6"/>
    <p:sldId id="292" r:id="rId7"/>
    <p:sldId id="300" r:id="rId8"/>
    <p:sldId id="264" r:id="rId9"/>
    <p:sldId id="294" r:id="rId10"/>
    <p:sldId id="297" r:id="rId11"/>
    <p:sldId id="301" r:id="rId12"/>
    <p:sldId id="280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5659"/>
    <a:srgbClr val="716557"/>
    <a:srgbClr val="FBA93D"/>
    <a:srgbClr val="83A83F"/>
    <a:srgbClr val="C3D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90" autoAdjust="0"/>
    <p:restoredTop sz="95646" autoAdjust="0"/>
  </p:normalViewPr>
  <p:slideViewPr>
    <p:cSldViewPr snapToGrid="0">
      <p:cViewPr varScale="1">
        <p:scale>
          <a:sx n="110" d="100"/>
          <a:sy n="110" d="100"/>
        </p:scale>
        <p:origin x="124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media/image10.svg>
</file>

<file path=ppt/media/image11.png>
</file>

<file path=ppt/media/image12.svg>
</file>

<file path=ppt/media/image13.jpg>
</file>

<file path=ppt/media/image14.jpeg>
</file>

<file path=ppt/media/image15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10/23/25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65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10/23/25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12" Type="http://schemas.openxmlformats.org/officeDocument/2006/relationships/image" Target="../media/image1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Quality Assessment</a:t>
            </a:r>
          </a:p>
        </p:txBody>
      </p:sp>
      <p:pic>
        <p:nvPicPr>
          <p:cNvPr id="29" name="Picture 28" descr="Man raising thumbs up">
            <a:extLst>
              <a:ext uri="{FF2B5EF4-FFF2-40B4-BE49-F238E27FC236}">
                <a16:creationId xmlns:a16="http://schemas.microsoft.com/office/drawing/2014/main" id="{C7200F9B-D193-6980-2E4B-A49E74ACD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" t="19762" r="1397" b="12026"/>
          <a:stretch/>
        </p:blipFill>
        <p:spPr>
          <a:xfrm>
            <a:off x="0" y="2273643"/>
            <a:ext cx="9144000" cy="435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60969E-BF27-D054-548C-DF0C4430F9E7}"/>
              </a:ext>
            </a:extLst>
          </p:cNvPr>
          <p:cNvSpPr txBox="1"/>
          <p:nvPr/>
        </p:nvSpPr>
        <p:spPr>
          <a:xfrm>
            <a:off x="3775759" y="2129535"/>
            <a:ext cx="19477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B95659"/>
                </a:solidFill>
              </a:rPr>
              <a:t>Quality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007606-F5A4-8C6F-80C5-E2507B235428}"/>
              </a:ext>
            </a:extLst>
          </p:cNvPr>
          <p:cNvSpPr txBox="1"/>
          <p:nvPr/>
        </p:nvSpPr>
        <p:spPr>
          <a:xfrm>
            <a:off x="3123167" y="2930810"/>
            <a:ext cx="3252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B95659"/>
                </a:solidFill>
              </a:rPr>
              <a:t>Assessment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9508CB-9CA8-7869-C99D-65F8DAC6FD9E}"/>
              </a:ext>
            </a:extLst>
          </p:cNvPr>
          <p:cNvSpPr txBox="1"/>
          <p:nvPr/>
        </p:nvSpPr>
        <p:spPr>
          <a:xfrm>
            <a:off x="3933308" y="3744442"/>
            <a:ext cx="16326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B95659"/>
                </a:solidFill>
              </a:rPr>
              <a:t>Guide</a:t>
            </a:r>
          </a:p>
        </p:txBody>
      </p:sp>
      <p:pic>
        <p:nvPicPr>
          <p:cNvPr id="8" name="Graphic 7" descr="Clipboard outline">
            <a:extLst>
              <a:ext uri="{FF2B5EF4-FFF2-40B4-BE49-F238E27FC236}">
                <a16:creationId xmlns:a16="http://schemas.microsoft.com/office/drawing/2014/main" id="{2B680EDD-44E6-6683-8BEC-DF9F3465F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23366" y="-86497"/>
            <a:ext cx="6252519" cy="625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9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CAEE3-B199-4BB7-839B-708EAD1F9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ready?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2A3FF4-442C-40D3-BCF9-CABEA8C0AB3E}"/>
              </a:ext>
            </a:extLst>
          </p:cNvPr>
          <p:cNvSpPr txBox="1"/>
          <p:nvPr/>
        </p:nvSpPr>
        <p:spPr>
          <a:xfrm>
            <a:off x="440414" y="1978879"/>
            <a:ext cx="16383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Self-edit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11B60E-C6EC-48DA-B54A-D979E549268C}"/>
              </a:ext>
            </a:extLst>
          </p:cNvPr>
          <p:cNvSpPr txBox="1"/>
          <p:nvPr/>
        </p:nvSpPr>
        <p:spPr>
          <a:xfrm>
            <a:off x="2678335" y="1978879"/>
            <a:ext cx="14097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Peer-edit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C1FFB7-EC76-4A1A-A7F7-4E96655B41B8}"/>
              </a:ext>
            </a:extLst>
          </p:cNvPr>
          <p:cNvSpPr txBox="1"/>
          <p:nvPr/>
        </p:nvSpPr>
        <p:spPr>
          <a:xfrm>
            <a:off x="4210056" y="1834029"/>
            <a:ext cx="2572652" cy="71423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Keyword</a:t>
            </a:r>
            <a:b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Check</a:t>
            </a:r>
            <a:endParaRPr lang="en-US" sz="2200" dirty="0">
              <a:solidFill>
                <a:schemeClr val="bg1"/>
              </a:solidFill>
            </a:endParaRPr>
          </a:p>
        </p:txBody>
      </p:sp>
      <p:pic>
        <p:nvPicPr>
          <p:cNvPr id="29" name="Picture 28" descr="Text, letter&#10;&#10;Description automatically generated">
            <a:extLst>
              <a:ext uri="{FF2B5EF4-FFF2-40B4-BE49-F238E27FC236}">
                <a16:creationId xmlns:a16="http://schemas.microsoft.com/office/drawing/2014/main" id="{34A9DCF4-04A6-BFB9-FBEE-EB4906B1F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361" y="1432068"/>
            <a:ext cx="3690589" cy="2229731"/>
          </a:xfrm>
          <a:prstGeom prst="roundRect">
            <a:avLst/>
          </a:prstGeom>
          <a:ln w="57150">
            <a:solidFill>
              <a:srgbClr val="83A83F"/>
            </a:solidFill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5652EDF-4411-1BB7-CF12-953857E2CA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8650" y="4138071"/>
            <a:ext cx="2672573" cy="17169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17D1E7-9279-E2A5-9F40-81C965BC94A6}"/>
              </a:ext>
            </a:extLst>
          </p:cNvPr>
          <p:cNvSpPr txBox="1"/>
          <p:nvPr/>
        </p:nvSpPr>
        <p:spPr>
          <a:xfrm>
            <a:off x="896076" y="5903221"/>
            <a:ext cx="2137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Local Church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3DDC4ECF-F35D-C3F9-A186-A9EB2EF159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137" y="1676629"/>
            <a:ext cx="1855810" cy="1752371"/>
          </a:xfrm>
          <a:prstGeom prst="rect">
            <a:avLst/>
          </a:prstGeom>
          <a:effectLst>
            <a:glow rad="101600">
              <a:schemeClr val="bg1"/>
            </a:glow>
          </a:effec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E283DEB-0C48-0AA9-0FF8-8670EBD6B3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139" y="4327455"/>
            <a:ext cx="563907" cy="532476"/>
          </a:xfrm>
          <a:prstGeom prst="rect">
            <a:avLst/>
          </a:prstGeom>
          <a:effectLst>
            <a:glow rad="101600">
              <a:schemeClr val="bg1"/>
            </a:glow>
          </a:effec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BF33F49-1316-1E62-8516-E4411A4631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255" y="4891473"/>
            <a:ext cx="563907" cy="532476"/>
          </a:xfrm>
          <a:prstGeom prst="rect">
            <a:avLst/>
          </a:prstGeom>
          <a:effectLst>
            <a:glow rad="101600">
              <a:schemeClr val="bg1"/>
            </a:glow>
          </a:effec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CDA5F3C-8FC6-49DA-7083-BC4BF1A3293A}"/>
              </a:ext>
            </a:extLst>
          </p:cNvPr>
          <p:cNvSpPr txBox="1"/>
          <p:nvPr/>
        </p:nvSpPr>
        <p:spPr>
          <a:xfrm>
            <a:off x="4572000" y="4452305"/>
            <a:ext cx="1466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Quality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BA7A68-AEE4-2088-5A40-ABF18F6BAD0C}"/>
              </a:ext>
            </a:extLst>
          </p:cNvPr>
          <p:cNvSpPr txBox="1"/>
          <p:nvPr/>
        </p:nvSpPr>
        <p:spPr>
          <a:xfrm>
            <a:off x="4572000" y="5086159"/>
            <a:ext cx="1631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Naturalness</a:t>
            </a:r>
          </a:p>
        </p:txBody>
      </p:sp>
      <p:pic>
        <p:nvPicPr>
          <p:cNvPr id="40" name="Graphic 39" descr="Checklist outline">
            <a:extLst>
              <a:ext uri="{FF2B5EF4-FFF2-40B4-BE49-F238E27FC236}">
                <a16:creationId xmlns:a16="http://schemas.microsoft.com/office/drawing/2014/main" id="{00349704-1FE9-8F41-9681-DD49C49876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14861" y="3719663"/>
            <a:ext cx="1975384" cy="1975384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324BEBC4-EB2D-8794-7A09-C53A1507B6B1}"/>
              </a:ext>
            </a:extLst>
          </p:cNvPr>
          <p:cNvSpPr txBox="1"/>
          <p:nvPr/>
        </p:nvSpPr>
        <p:spPr>
          <a:xfrm>
            <a:off x="6909540" y="5670330"/>
            <a:ext cx="1338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Standard</a:t>
            </a:r>
          </a:p>
        </p:txBody>
      </p:sp>
      <p:pic>
        <p:nvPicPr>
          <p:cNvPr id="4" name="Graphic 3" descr="Office worker male with solid fill">
            <a:extLst>
              <a:ext uri="{FF2B5EF4-FFF2-40B4-BE49-F238E27FC236}">
                <a16:creationId xmlns:a16="http://schemas.microsoft.com/office/drawing/2014/main" id="{8CA8E586-ECA6-2AFD-7AB8-4A62FACF9B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0535" y="2089733"/>
            <a:ext cx="914400" cy="914400"/>
          </a:xfrm>
          <a:prstGeom prst="rect">
            <a:avLst/>
          </a:prstGeom>
        </p:spPr>
      </p:pic>
      <p:pic>
        <p:nvPicPr>
          <p:cNvPr id="6" name="Graphic 5" descr="Clipboard outline">
            <a:extLst>
              <a:ext uri="{FF2B5EF4-FFF2-40B4-BE49-F238E27FC236}">
                <a16:creationId xmlns:a16="http://schemas.microsoft.com/office/drawing/2014/main" id="{193DE35E-4FF2-5A4C-E8A4-F87F718DD26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632234" y="2279464"/>
            <a:ext cx="566549" cy="5665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51D661-579A-D38A-A99A-0ABBE18A6D6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708" y="2264956"/>
            <a:ext cx="2049685" cy="61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1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7" grpId="0"/>
      <p:bldP spid="38" grpId="0"/>
      <p:bldP spid="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Rotating Earth globe on wood stand">
            <a:extLst>
              <a:ext uri="{FF2B5EF4-FFF2-40B4-BE49-F238E27FC236}">
                <a16:creationId xmlns:a16="http://schemas.microsoft.com/office/drawing/2014/main" id="{6AA64C2A-0BA3-1F1F-755C-508C6E21A9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" r="-1" b="-1"/>
          <a:stretch/>
        </p:blipFill>
        <p:spPr>
          <a:xfrm>
            <a:off x="0" y="1"/>
            <a:ext cx="9143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E05F11-927F-9461-7985-B9B49FBA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432" y="1706892"/>
            <a:ext cx="6858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 dirty="0">
                <a:solidFill>
                  <a:srgbClr val="FFFFFF"/>
                </a:solidFill>
                <a:latin typeface="+mj-lt"/>
                <a:cs typeface="+mj-cs"/>
              </a:rPr>
              <a:t>Globally</a:t>
            </a:r>
            <a:br>
              <a:rPr lang="en-US" sz="6000" dirty="0">
                <a:solidFill>
                  <a:srgbClr val="FFFFFF"/>
                </a:solidFill>
                <a:latin typeface="+mj-lt"/>
                <a:cs typeface="+mj-cs"/>
              </a:rPr>
            </a:br>
            <a:r>
              <a:rPr lang="en-US" sz="6000" dirty="0">
                <a:solidFill>
                  <a:srgbClr val="FFFFFF"/>
                </a:solidFill>
                <a:latin typeface="+mj-lt"/>
                <a:cs typeface="+mj-cs"/>
              </a:rPr>
              <a:t> Accepted Qualities</a:t>
            </a:r>
          </a:p>
        </p:txBody>
      </p:sp>
    </p:spTree>
    <p:extLst>
      <p:ext uri="{BB962C8B-B14F-4D97-AF65-F5344CB8AC3E}">
        <p14:creationId xmlns:p14="http://schemas.microsoft.com/office/powerpoint/2010/main" val="1099549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1DF7B-1A6B-4461-BA06-D125DA591CE0}"/>
              </a:ext>
            </a:extLst>
          </p:cNvPr>
          <p:cNvSpPr/>
          <p:nvPr/>
        </p:nvSpPr>
        <p:spPr>
          <a:xfrm>
            <a:off x="0" y="3147130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good translation?</a:t>
            </a:r>
          </a:p>
        </p:txBody>
      </p:sp>
      <p:pic>
        <p:nvPicPr>
          <p:cNvPr id="5" name="Picture 4" descr="Woman in a library">
            <a:extLst>
              <a:ext uri="{FF2B5EF4-FFF2-40B4-BE49-F238E27FC236}">
                <a16:creationId xmlns:a16="http://schemas.microsoft.com/office/drawing/2014/main" id="{8AF66C6A-C282-8A55-7E9A-8F4A9367B7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47" r="13098" b="27745"/>
          <a:stretch/>
        </p:blipFill>
        <p:spPr>
          <a:xfrm>
            <a:off x="2948910" y="1712075"/>
            <a:ext cx="3246180" cy="3387819"/>
          </a:xfrm>
          <a:prstGeom prst="roundRect">
            <a:avLst/>
          </a:prstGeom>
          <a:ln w="57150">
            <a:solidFill>
              <a:srgbClr val="B95659"/>
            </a:solidFill>
          </a:ln>
        </p:spPr>
      </p:pic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4"/>
            <a:ext cx="9144000" cy="2026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387103" y="571149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99BE38-35A7-4804-B014-732871357EEE}"/>
              </a:ext>
            </a:extLst>
          </p:cNvPr>
          <p:cNvSpPr txBox="1"/>
          <p:nvPr/>
        </p:nvSpPr>
        <p:spPr>
          <a:xfrm>
            <a:off x="3110592" y="4197676"/>
            <a:ext cx="2922816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Build your guide</a:t>
            </a:r>
            <a:r>
              <a:rPr lang="en-US" sz="24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6469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8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Text, letter&#10;&#10;Description automatically generated">
            <a:extLst>
              <a:ext uri="{FF2B5EF4-FFF2-40B4-BE49-F238E27FC236}">
                <a16:creationId xmlns:a16="http://schemas.microsoft.com/office/drawing/2014/main" id="{55DA3522-7C2A-5DA4-1A8B-0C0E9EBBE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258" y="1197147"/>
            <a:ext cx="2760463" cy="1667780"/>
          </a:xfrm>
          <a:prstGeom prst="roundRect">
            <a:avLst/>
          </a:prstGeom>
          <a:ln w="57150">
            <a:solidFill>
              <a:srgbClr val="83A83F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762E9C-F08C-2F8A-E2FE-493D7EADF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157" y="1350882"/>
            <a:ext cx="1365421" cy="1289315"/>
          </a:xfrm>
          <a:prstGeom prst="rect">
            <a:avLst/>
          </a:prstGeom>
          <a:effectLst>
            <a:glow rad="101600">
              <a:schemeClr val="bg1"/>
            </a:glow>
          </a:effec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9690595-F18E-01D4-9882-07B63913779E}"/>
              </a:ext>
            </a:extLst>
          </p:cNvPr>
          <p:cNvSpPr/>
          <p:nvPr/>
        </p:nvSpPr>
        <p:spPr>
          <a:xfrm>
            <a:off x="3300850" y="2993612"/>
            <a:ext cx="518984" cy="46369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500362-2F24-1AF0-F568-91312B0D0635}"/>
              </a:ext>
            </a:extLst>
          </p:cNvPr>
          <p:cNvSpPr/>
          <p:nvPr/>
        </p:nvSpPr>
        <p:spPr>
          <a:xfrm>
            <a:off x="6241325" y="3009529"/>
            <a:ext cx="518984" cy="46369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1E09CEA-BCB0-7D54-0EF6-07A60DADA1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888" y="3075154"/>
            <a:ext cx="342908" cy="323795"/>
          </a:xfrm>
          <a:prstGeom prst="rect">
            <a:avLst/>
          </a:prstGeom>
          <a:effectLst>
            <a:glow rad="101600">
              <a:schemeClr val="bg1"/>
            </a:glo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5572946-4A32-B99A-A8DF-D53B9391E9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1470" y="3103232"/>
            <a:ext cx="342908" cy="323795"/>
          </a:xfrm>
          <a:prstGeom prst="rect">
            <a:avLst/>
          </a:prstGeom>
          <a:effectLst>
            <a:glow rad="101600">
              <a:schemeClr val="bg1"/>
            </a:glow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757D08A-490F-208E-9956-8EA3619BFF75}"/>
              </a:ext>
            </a:extLst>
          </p:cNvPr>
          <p:cNvSpPr txBox="1"/>
          <p:nvPr/>
        </p:nvSpPr>
        <p:spPr>
          <a:xfrm>
            <a:off x="3889289" y="3024640"/>
            <a:ext cx="2105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Definitions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AEE9634-47C0-F6C7-882C-49D64823656F}"/>
              </a:ext>
            </a:extLst>
          </p:cNvPr>
          <p:cNvSpPr txBox="1"/>
          <p:nvPr/>
        </p:nvSpPr>
        <p:spPr>
          <a:xfrm>
            <a:off x="6814884" y="2993612"/>
            <a:ext cx="2105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Questions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9841F3-9007-3351-BF35-09E09215E7A4}"/>
              </a:ext>
            </a:extLst>
          </p:cNvPr>
          <p:cNvSpPr txBox="1"/>
          <p:nvPr/>
        </p:nvSpPr>
        <p:spPr>
          <a:xfrm>
            <a:off x="6241325" y="3486850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0B40B78-1C98-CB37-6B8B-69C6274C4433}"/>
              </a:ext>
            </a:extLst>
          </p:cNvPr>
          <p:cNvSpPr txBox="1"/>
          <p:nvPr/>
        </p:nvSpPr>
        <p:spPr>
          <a:xfrm>
            <a:off x="3487136" y="3855637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5309B9-813B-D869-20A7-7AB4200F265A}"/>
              </a:ext>
            </a:extLst>
          </p:cNvPr>
          <p:cNvSpPr txBox="1"/>
          <p:nvPr/>
        </p:nvSpPr>
        <p:spPr>
          <a:xfrm>
            <a:off x="3487136" y="3486305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A1F52FD-8F05-DA23-1877-CC6A1DC499DD}"/>
              </a:ext>
            </a:extLst>
          </p:cNvPr>
          <p:cNvSpPr txBox="1"/>
          <p:nvPr/>
        </p:nvSpPr>
        <p:spPr>
          <a:xfrm>
            <a:off x="6241325" y="4234892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B9C8293-EED3-D361-25FC-886D0677EF26}"/>
              </a:ext>
            </a:extLst>
          </p:cNvPr>
          <p:cNvSpPr txBox="1"/>
          <p:nvPr/>
        </p:nvSpPr>
        <p:spPr>
          <a:xfrm>
            <a:off x="6241325" y="3854600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AD41FFA-E9B0-F442-1A55-5C831263DE0B}"/>
              </a:ext>
            </a:extLst>
          </p:cNvPr>
          <p:cNvSpPr txBox="1"/>
          <p:nvPr/>
        </p:nvSpPr>
        <p:spPr>
          <a:xfrm>
            <a:off x="3503845" y="4230152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2784E481-1DB4-2B06-DBA5-C52E91179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/>
          <a:lstStyle/>
          <a:p>
            <a:r>
              <a:rPr lang="en-US" dirty="0"/>
              <a:t>Quality Assessment Guide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00241A-4186-A412-E97D-B7B90D93B878}"/>
              </a:ext>
            </a:extLst>
          </p:cNvPr>
          <p:cNvSpPr txBox="1"/>
          <p:nvPr/>
        </p:nvSpPr>
        <p:spPr>
          <a:xfrm>
            <a:off x="3489667" y="4620230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050EF4-793A-FD06-E842-5601D067506F}"/>
              </a:ext>
            </a:extLst>
          </p:cNvPr>
          <p:cNvSpPr txBox="1"/>
          <p:nvPr/>
        </p:nvSpPr>
        <p:spPr>
          <a:xfrm>
            <a:off x="3503845" y="5027777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9ACA0D-8A95-C053-8D71-297A93A20E21}"/>
              </a:ext>
            </a:extLst>
          </p:cNvPr>
          <p:cNvSpPr txBox="1"/>
          <p:nvPr/>
        </p:nvSpPr>
        <p:spPr>
          <a:xfrm>
            <a:off x="3487136" y="5452024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CFB414-3BCF-B2ED-3678-5250D6B992A4}"/>
              </a:ext>
            </a:extLst>
          </p:cNvPr>
          <p:cNvSpPr txBox="1"/>
          <p:nvPr/>
        </p:nvSpPr>
        <p:spPr>
          <a:xfrm>
            <a:off x="3487136" y="5840653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D86480-ED2B-BA46-AD6B-176982988375}"/>
              </a:ext>
            </a:extLst>
          </p:cNvPr>
          <p:cNvSpPr txBox="1"/>
          <p:nvPr/>
        </p:nvSpPr>
        <p:spPr>
          <a:xfrm>
            <a:off x="207432" y="3362720"/>
            <a:ext cx="2732977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Accurate</a:t>
            </a:r>
          </a:p>
          <a:p>
            <a:pPr>
              <a:lnSpc>
                <a:spcPct val="150000"/>
              </a:lnSpc>
            </a:pPr>
            <a:r>
              <a:rPr lang="en-US" b="1" dirty="0"/>
              <a:t>Faithful</a:t>
            </a:r>
          </a:p>
          <a:p>
            <a:pPr>
              <a:lnSpc>
                <a:spcPct val="150000"/>
              </a:lnSpc>
            </a:pPr>
            <a:r>
              <a:rPr lang="en-US" b="1" dirty="0"/>
              <a:t>Historical</a:t>
            </a:r>
          </a:p>
          <a:p>
            <a:pPr>
              <a:lnSpc>
                <a:spcPct val="150000"/>
              </a:lnSpc>
            </a:pPr>
            <a:r>
              <a:rPr lang="en-US" b="1" dirty="0"/>
              <a:t>Clear</a:t>
            </a:r>
          </a:p>
          <a:p>
            <a:pPr>
              <a:lnSpc>
                <a:spcPct val="150000"/>
              </a:lnSpc>
            </a:pPr>
            <a:r>
              <a:rPr lang="en-US" b="1" dirty="0"/>
              <a:t>Natural</a:t>
            </a:r>
          </a:p>
          <a:p>
            <a:pPr>
              <a:lnSpc>
                <a:spcPct val="150000"/>
              </a:lnSpc>
            </a:pPr>
            <a:r>
              <a:rPr lang="en-US" b="1" dirty="0"/>
              <a:t>Correct style</a:t>
            </a:r>
          </a:p>
          <a:p>
            <a:pPr>
              <a:lnSpc>
                <a:spcPct val="150000"/>
              </a:lnSpc>
            </a:pPr>
            <a:r>
              <a:rPr lang="en-US" b="1" dirty="0"/>
              <a:t>Grammar is correct</a:t>
            </a:r>
          </a:p>
          <a:p>
            <a:pPr>
              <a:lnSpc>
                <a:spcPct val="150000"/>
              </a:lnSpc>
            </a:pPr>
            <a:r>
              <a:rPr lang="en-US" b="1" dirty="0"/>
              <a:t>Other qualities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681211-420F-7A68-41D6-FB2CF9FAC1E7}"/>
              </a:ext>
            </a:extLst>
          </p:cNvPr>
          <p:cNvSpPr txBox="1"/>
          <p:nvPr/>
        </p:nvSpPr>
        <p:spPr>
          <a:xfrm>
            <a:off x="6241325" y="4635302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370FD5-8B1C-8A5E-7016-5CA9FE07D954}"/>
              </a:ext>
            </a:extLst>
          </p:cNvPr>
          <p:cNvSpPr txBox="1"/>
          <p:nvPr/>
        </p:nvSpPr>
        <p:spPr>
          <a:xfrm>
            <a:off x="6241325" y="5022479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C2F19D-244C-4FC6-76BE-3C1F724F5B10}"/>
              </a:ext>
            </a:extLst>
          </p:cNvPr>
          <p:cNvSpPr txBox="1"/>
          <p:nvPr/>
        </p:nvSpPr>
        <p:spPr>
          <a:xfrm>
            <a:off x="6241325" y="5411727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A36902-4F3B-0472-8404-AEDB31592EFB}"/>
              </a:ext>
            </a:extLst>
          </p:cNvPr>
          <p:cNvSpPr txBox="1"/>
          <p:nvPr/>
        </p:nvSpPr>
        <p:spPr>
          <a:xfrm>
            <a:off x="6241325" y="5847285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pic>
        <p:nvPicPr>
          <p:cNvPr id="14" name="Picture 13" descr="Rotating Earth globe on wood stand">
            <a:extLst>
              <a:ext uri="{FF2B5EF4-FFF2-40B4-BE49-F238E27FC236}">
                <a16:creationId xmlns:a16="http://schemas.microsoft.com/office/drawing/2014/main" id="{6DCCC723-08B6-D981-4AEC-D53A909A0D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1" y="1211192"/>
            <a:ext cx="2989962" cy="212821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BB6FA07-06FB-6A9D-9629-17F9D8BFD9AF}"/>
              </a:ext>
            </a:extLst>
          </p:cNvPr>
          <p:cNvSpPr txBox="1"/>
          <p:nvPr/>
        </p:nvSpPr>
        <p:spPr>
          <a:xfrm>
            <a:off x="899526" y="2011144"/>
            <a:ext cx="13592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Qualities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A7A06A-DB9B-1D3D-8285-77B255DA8EB3}"/>
              </a:ext>
            </a:extLst>
          </p:cNvPr>
          <p:cNvSpPr txBox="1"/>
          <p:nvPr/>
        </p:nvSpPr>
        <p:spPr>
          <a:xfrm>
            <a:off x="3487136" y="6216617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E4C164-CDCB-B5AE-0375-8DE66421FACD}"/>
              </a:ext>
            </a:extLst>
          </p:cNvPr>
          <p:cNvSpPr txBox="1"/>
          <p:nvPr/>
        </p:nvSpPr>
        <p:spPr>
          <a:xfrm>
            <a:off x="6250578" y="6216617"/>
            <a:ext cx="227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1051157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00"/>
                            </p:stCondLst>
                            <p:childTnLst>
                              <p:par>
                                <p:cTn id="3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3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400"/>
                            </p:stCondLst>
                            <p:childTnLst>
                              <p:par>
                                <p:cTn id="3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600"/>
                            </p:stCondLst>
                            <p:childTnLst>
                              <p:par>
                                <p:cTn id="4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800"/>
                            </p:stCondLst>
                            <p:childTnLst>
                              <p:par>
                                <p:cTn id="4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2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2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7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200"/>
                            </p:stCondLst>
                            <p:childTnLst>
                              <p:par>
                                <p:cTn id="5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2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2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400"/>
                            </p:stCondLst>
                            <p:childTnLst>
                              <p:par>
                                <p:cTn id="6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2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600"/>
                            </p:stCondLst>
                            <p:childTnLst>
                              <p:par>
                                <p:cTn id="6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2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2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800"/>
                            </p:stCondLst>
                            <p:childTnLst>
                              <p:par>
                                <p:cTn id="7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2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7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2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2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200"/>
                            </p:stCondLst>
                            <p:childTnLst>
                              <p:par>
                                <p:cTn id="8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2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400"/>
                            </p:stCondLst>
                            <p:childTnLst>
                              <p:par>
                                <p:cTn id="8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2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2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600"/>
                            </p:stCondLst>
                            <p:childTnLst>
                              <p:par>
                                <p:cTn id="9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2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7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800"/>
                            </p:stCondLst>
                            <p:childTnLst>
                              <p:par>
                                <p:cTn id="9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2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2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4000"/>
                            </p:stCondLst>
                            <p:childTnLst>
                              <p:par>
                                <p:cTn id="10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7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4200"/>
                            </p:stCondLst>
                            <p:childTnLst>
                              <p:par>
                                <p:cTn id="10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2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2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4400"/>
                            </p:stCondLst>
                            <p:childTnLst>
                              <p:par>
                                <p:cTn id="1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4400"/>
                            </p:stCondLst>
                            <p:childTnLst>
                              <p:par>
                                <p:cTn id="1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4400"/>
                            </p:stCondLst>
                            <p:childTnLst>
                              <p:par>
                                <p:cTn id="1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7" grpId="0"/>
      <p:bldP spid="28" grpId="0"/>
      <p:bldP spid="30" grpId="0"/>
      <p:bldP spid="31" grpId="0"/>
      <p:bldP spid="33" grpId="0"/>
      <p:bldP spid="34" grpId="0"/>
      <p:bldP spid="36" grpId="0"/>
      <p:bldP spid="37" grpId="0"/>
      <p:bldP spid="3" grpId="0"/>
      <p:bldP spid="4" grpId="0"/>
      <p:bldP spid="5" grpId="0"/>
      <p:bldP spid="6" grpId="0"/>
      <p:bldP spid="7" grpId="0"/>
      <p:bldP spid="8" grpId="0"/>
      <p:bldP spid="9" grpId="0"/>
      <p:bldP spid="11" grpId="0"/>
      <p:bldP spid="13" grpId="0"/>
      <p:bldP spid="15" grpId="0"/>
      <p:bldP spid="1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4"/>
            <a:ext cx="9144000" cy="2026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387103" y="571149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99BE38-35A7-4804-B014-732871357EEE}"/>
              </a:ext>
            </a:extLst>
          </p:cNvPr>
          <p:cNvSpPr txBox="1"/>
          <p:nvPr/>
        </p:nvSpPr>
        <p:spPr>
          <a:xfrm>
            <a:off x="3110592" y="4197676"/>
            <a:ext cx="2922816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Matthew 1:18–25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2F933C-1472-8C90-827D-428A4D21EA6B}"/>
              </a:ext>
            </a:extLst>
          </p:cNvPr>
          <p:cNvSpPr txBox="1"/>
          <p:nvPr/>
        </p:nvSpPr>
        <p:spPr>
          <a:xfrm>
            <a:off x="2168610" y="4819620"/>
            <a:ext cx="4806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B95659"/>
                </a:solidFill>
              </a:rPr>
              <a:t>How did it go?</a:t>
            </a:r>
          </a:p>
        </p:txBody>
      </p:sp>
    </p:spTree>
    <p:extLst>
      <p:ext uri="{BB962C8B-B14F-4D97-AF65-F5344CB8AC3E}">
        <p14:creationId xmlns:p14="http://schemas.microsoft.com/office/powerpoint/2010/main" val="3951749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8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280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10" ma:contentTypeDescription="Create a new document." ma:contentTypeScope="" ma:versionID="3fff9ed69b78a1d1c48e3f96068d2b17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7b2c40b849e0c1cff02f16dd8f1be10b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purl.org/dc/dcmitype/"/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df9e8f7b-edc3-48d8-b0f6-325d38f0409f"/>
    <ds:schemaRef ds:uri="dd208db9-1446-42c5-a2ba-6edb048d778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9E884E-63D1-4FE7-B694-8A015A808472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6316</TotalTime>
  <Words>81</Words>
  <Application>Microsoft Macintosh PowerPoint</Application>
  <PresentationFormat>On-screen Show (4:3)</PresentationFormat>
  <Paragraphs>50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PowerPoint Presentation</vt:lpstr>
      <vt:lpstr>PowerPoint Presentation</vt:lpstr>
      <vt:lpstr>Is it ready?</vt:lpstr>
      <vt:lpstr>Globally  Accepted Qualities</vt:lpstr>
      <vt:lpstr>What makes a good translation?</vt:lpstr>
      <vt:lpstr>PowerPoint Presentation</vt:lpstr>
      <vt:lpstr>Quality Assessment Guide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238</cp:revision>
  <dcterms:created xsi:type="dcterms:W3CDTF">2019-03-18T18:21:25Z</dcterms:created>
  <dcterms:modified xsi:type="dcterms:W3CDTF">2025-10-23T17:24:45Z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

<file path=docProps/thumbnail.jpeg>
</file>